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  <p:sldMasterId id="2147483660" r:id="rId2"/>
  </p:sldMasterIdLst>
  <p:notesMasterIdLst>
    <p:notesMasterId r:id="rId17"/>
  </p:notesMasterIdLst>
  <p:sldIdLst>
    <p:sldId id="256" r:id="rId3"/>
    <p:sldId id="257" r:id="rId4"/>
    <p:sldId id="258" r:id="rId5"/>
    <p:sldId id="260" r:id="rId6"/>
    <p:sldId id="262" r:id="rId7"/>
    <p:sldId id="263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</p:sldIdLst>
  <p:sldSz cx="9144000" cy="6858000" type="screen4x3"/>
  <p:notesSz cx="9601200" cy="7315200"/>
  <p:embeddedFontLst>
    <p:embeddedFont>
      <p:font typeface="Book Antiqua" panose="02040602050305030304" pitchFamily="18" charset="0"/>
      <p:regular r:id="rId18"/>
      <p:bold r:id="rId19"/>
      <p:italic r:id="rId20"/>
      <p:boldItalic r:id="rId21"/>
    </p:embeddedFont>
    <p:embeddedFont>
      <p:font typeface="Lato Black" panose="020B0604020202020204" charset="0"/>
      <p:bold r:id="rId22"/>
      <p:boldItalic r:id="rId23"/>
    </p:embeddedFont>
    <p:embeddedFont>
      <p:font typeface="Verdana" panose="020B060403050404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22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41608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438775" y="0"/>
            <a:ext cx="41608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948487"/>
            <a:ext cx="41608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438775" y="6948487"/>
            <a:ext cx="416083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4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5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6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7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8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8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2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 txBox="1">
            <a:spLocks noGrp="1"/>
          </p:cNvSpPr>
          <p:nvPr>
            <p:ph type="body" idx="1"/>
          </p:nvPr>
        </p:nvSpPr>
        <p:spPr>
          <a:xfrm>
            <a:off x="960437" y="3475037"/>
            <a:ext cx="7680325" cy="32908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391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1"/>
          </p:nvPr>
        </p:nvSpPr>
        <p:spPr>
          <a:xfrm>
            <a:off x="685800" y="1676400"/>
            <a:ext cx="77724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8458200" y="64008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458200" y="64008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/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391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458200" y="64008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 rot="5400000">
            <a:off x="4286250" y="2457450"/>
            <a:ext cx="6400800" cy="19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 rot="5400000">
            <a:off x="323850" y="590550"/>
            <a:ext cx="6400800" cy="56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458200" y="64008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391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 rot="5400000">
            <a:off x="2095500" y="266700"/>
            <a:ext cx="4953000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58200" y="64008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  <a:defRPr sz="32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erdana"/>
              <a:buNone/>
              <a:defRPr sz="2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  <a:defRPr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Verdana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58200" y="64008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▪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erdana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Verdana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Verdana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Verdana"/>
              <a:buNone/>
              <a:defRPr sz="9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58200" y="64008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58200" y="64008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▪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»"/>
              <a:defRPr sz="16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▪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Verdana"/>
              <a:buChar char="»"/>
              <a:defRPr sz="16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58200" y="64008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391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685800" y="1676400"/>
            <a:ext cx="38100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▪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»"/>
              <a:defRPr sz="1800"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body" idx="2"/>
          </p:nvPr>
        </p:nvSpPr>
        <p:spPr>
          <a:xfrm>
            <a:off x="4648200" y="1676400"/>
            <a:ext cx="38100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▪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Verdana"/>
              <a:buChar char="»"/>
              <a:defRPr sz="1800"/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58200" y="64008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2">
            <a:alphaModFix/>
          </a:blip>
          <a:srcRect l="49949" b="49510"/>
          <a:stretch/>
        </p:blipFill>
        <p:spPr>
          <a:xfrm>
            <a:off x="0" y="23812"/>
            <a:ext cx="9144000" cy="6834187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391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body" idx="1"/>
          </p:nvPr>
        </p:nvSpPr>
        <p:spPr>
          <a:xfrm>
            <a:off x="685800" y="1676400"/>
            <a:ext cx="77724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▪"/>
              <a:defRPr sz="3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erdana"/>
              <a:buChar char="–"/>
              <a:defRPr sz="2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–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458200" y="6400800"/>
            <a:ext cx="5334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Verdana"/>
              <a:buNone/>
              <a:defRPr sz="1400" b="0" i="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1" descr="UU_merk"/>
          <p:cNvPicPr preferRelativeResize="0"/>
          <p:nvPr/>
        </p:nvPicPr>
        <p:blipFill rotWithShape="1">
          <a:blip r:embed="rId13">
            <a:alphaModFix/>
          </a:blip>
          <a:srcRect r="72727"/>
          <a:stretch/>
        </p:blipFill>
        <p:spPr>
          <a:xfrm>
            <a:off x="8229600" y="457200"/>
            <a:ext cx="671512" cy="6858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1" name="Google Shape;61;p12"/>
          <p:cNvPicPr preferRelativeResize="0"/>
          <p:nvPr/>
        </p:nvPicPr>
        <p:blipFill rotWithShape="1">
          <a:blip r:embed="rId3">
            <a:alphaModFix/>
          </a:blip>
          <a:srcRect l="49949" b="49510"/>
          <a:stretch/>
        </p:blipFill>
        <p:spPr>
          <a:xfrm>
            <a:off x="0" y="23812"/>
            <a:ext cx="9144000" cy="683418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2" descr="UU_merk"/>
          <p:cNvPicPr preferRelativeResize="0"/>
          <p:nvPr/>
        </p:nvPicPr>
        <p:blipFill rotWithShape="1">
          <a:blip r:embed="rId4">
            <a:alphaModFix/>
          </a:blip>
          <a:srcRect r="72727"/>
          <a:stretch/>
        </p:blipFill>
        <p:spPr>
          <a:xfrm>
            <a:off x="8229600" y="457200"/>
            <a:ext cx="671512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2"/>
          <p:cNvSpPr txBox="1">
            <a:spLocks noGrp="1"/>
          </p:cNvSpPr>
          <p:nvPr>
            <p:ph type="title"/>
          </p:nvPr>
        </p:nvSpPr>
        <p:spPr>
          <a:xfrm>
            <a:off x="685800" y="228600"/>
            <a:ext cx="7391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i="0" u="none" strike="noStrike" cap="non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685800" y="1676400"/>
            <a:ext cx="7772400" cy="49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▪"/>
              <a:defRPr sz="32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erdana"/>
              <a:buChar char="–"/>
              <a:defRPr sz="28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•"/>
              <a:defRPr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–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hyperlink" Target="https://www.youtube.com/watch?v=XeP1YqMGWic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l3UKgXKWi9c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app=desktop&amp;v=0FJWR5f08KY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d.com/talks/amy_cuddy_your_body_language_shapes_who_you_are#t-146001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youtube.com/watch?v=LDpe9StfGTA" TargetMode="External"/><Relationship Id="rId4" Type="http://schemas.openxmlformats.org/officeDocument/2006/relationships/hyperlink" Target="https://www.youtube.com/watch?v=KMPznDj10v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0eiIveAChn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wmixbasDfU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 rotWithShape="1">
          <a:blip r:embed="rId3">
            <a:alphaModFix/>
          </a:blip>
          <a:srcRect r="11521"/>
          <a:stretch/>
        </p:blipFill>
        <p:spPr>
          <a:xfrm>
            <a:off x="12700" y="0"/>
            <a:ext cx="91313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4510087" cy="1125537"/>
          </a:xfrm>
          <a:prstGeom prst="rect">
            <a:avLst/>
          </a:prstGeom>
          <a:solidFill>
            <a:schemeClr val="dk1">
              <a:alpha val="61568"/>
            </a:schemeClr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7200"/>
              <a:buFont typeface="Verdana"/>
              <a:buNone/>
            </a:pPr>
            <a:r>
              <a:rPr lang="en-US" sz="7200" b="0" i="0" u="none">
                <a:solidFill>
                  <a:srgbClr val="FF6600"/>
                </a:solidFill>
                <a:latin typeface="Verdana"/>
                <a:ea typeface="Verdana"/>
                <a:cs typeface="Verdana"/>
                <a:sym typeface="Verdana"/>
              </a:rPr>
              <a:t>Pitching</a:t>
            </a: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3022600" y="4941887"/>
            <a:ext cx="6121400" cy="1752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None/>
            </a:pPr>
            <a:r>
              <a:rPr lang="en-US" sz="2800" b="0" i="0" u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Course ICT-Entrepreneurship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Verdana"/>
              <a:buNone/>
            </a:pPr>
            <a:endParaRPr sz="1200" dirty="0"/>
          </a:p>
          <a:p>
            <a:pPr marL="0" lvl="0" indent="0"/>
            <a:r>
              <a:rPr lang="en-US" sz="2800" dirty="0"/>
              <a:t>Prof. Sjaak Brinkkemper</a:t>
            </a:r>
          </a:p>
          <a:p>
            <a:pPr marL="0" lvl="0" indent="0"/>
            <a:r>
              <a:rPr lang="en-US" sz="2800" dirty="0"/>
              <a:t>Dr. Gerard Wagenaar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333333">
              <a:alpha val="5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8" name="Google Shape;218;p27"/>
          <p:cNvSpPr txBox="1">
            <a:spLocks noGrp="1"/>
          </p:cNvSpPr>
          <p:nvPr>
            <p:ph type="title"/>
          </p:nvPr>
        </p:nvSpPr>
        <p:spPr>
          <a:xfrm>
            <a:off x="228600" y="76200"/>
            <a:ext cx="8229600" cy="51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Black"/>
              <a:buNone/>
            </a:pPr>
            <a:r>
              <a:rPr lang="en-US" sz="28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Tip #5 – Break habits and mix it up</a:t>
            </a:r>
            <a:endParaRPr/>
          </a:p>
        </p:txBody>
      </p:sp>
      <p:sp>
        <p:nvSpPr>
          <p:cNvPr id="219" name="Google Shape;219;p27"/>
          <p:cNvSpPr txBox="1"/>
          <p:nvPr/>
        </p:nvSpPr>
        <p:spPr>
          <a:xfrm>
            <a:off x="1050925" y="3994150"/>
            <a:ext cx="65690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0" name="Google Shape;220;p27"/>
          <p:cNvSpPr txBox="1"/>
          <p:nvPr/>
        </p:nvSpPr>
        <p:spPr>
          <a:xfrm>
            <a:off x="3870325" y="3613150"/>
            <a:ext cx="16922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1" name="Google Shape;221;p27"/>
          <p:cNvSpPr txBox="1"/>
          <p:nvPr/>
        </p:nvSpPr>
        <p:spPr>
          <a:xfrm>
            <a:off x="1066800" y="1447800"/>
            <a:ext cx="723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2" name="Google Shape;222;p27"/>
          <p:cNvSpPr txBox="1"/>
          <p:nvPr/>
        </p:nvSpPr>
        <p:spPr>
          <a:xfrm>
            <a:off x="228600" y="1729581"/>
            <a:ext cx="5761037" cy="5262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you talk fast </a:t>
            </a:r>
            <a:r>
              <a:rPr lang="en-US" sz="2400" b="0" i="0" u="none" dirty="0">
                <a:solidFill>
                  <a:schemeClr val="dk1"/>
                </a:solidFill>
                <a:latin typeface="Book Antiqua" panose="02040602050305030304" pitchFamily="18" charset="0"/>
                <a:ea typeface="Times New Roman"/>
                <a:cs typeface="Times New Roman"/>
                <a:sym typeface="Times New Roman"/>
              </a:rPr>
              <a:t>→</a:t>
            </a: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Insert slow parts</a:t>
            </a:r>
            <a:endParaRPr dirty="0"/>
          </a:p>
          <a:p>
            <a:pPr marL="342900" lvl="0" indent="-342900">
              <a:spcBef>
                <a:spcPts val="120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you are always intense </a:t>
            </a:r>
            <a:r>
              <a:rPr lang="en-US" sz="2400" dirty="0">
                <a:solidFill>
                  <a:schemeClr val="dk1"/>
                </a:solidFill>
                <a:latin typeface="Book Antiqua" panose="02040602050305030304" pitchFamily="18" charset="0"/>
                <a:ea typeface="Times New Roman"/>
                <a:cs typeface="Times New Roman"/>
                <a:sym typeface="Times New Roman"/>
              </a:rPr>
              <a:t>→ </a:t>
            </a:r>
            <a:r>
              <a:rPr lang="en-US" sz="24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nsert some kind of joke or humor</a:t>
            </a:r>
            <a:endParaRPr dirty="0"/>
          </a:p>
          <a:p>
            <a:pPr marL="342900" lvl="0" indent="-342900">
              <a:spcBef>
                <a:spcPts val="1200"/>
              </a:spcBef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you get wound up about the technology </a:t>
            </a:r>
            <a:r>
              <a:rPr lang="en-US" sz="2400" dirty="0">
                <a:solidFill>
                  <a:schemeClr val="dk1"/>
                </a:solidFill>
                <a:latin typeface="Book Antiqua" panose="02040602050305030304" pitchFamily="18" charset="0"/>
                <a:ea typeface="Times New Roman"/>
                <a:cs typeface="Times New Roman"/>
                <a:sym typeface="Times New Roman"/>
              </a:rPr>
              <a:t>→</a:t>
            </a: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make a joke about it</a:t>
            </a:r>
            <a:endParaRPr dirty="0"/>
          </a:p>
          <a:p>
            <a:pPr marL="342900" marR="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lang="en-US" sz="24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 Human and find ways to relate to the </a:t>
            </a:r>
            <a:endParaRPr dirty="0"/>
          </a:p>
          <a:p>
            <a:pPr marL="342900" marR="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listeners</a:t>
            </a:r>
            <a:endParaRPr dirty="0"/>
          </a:p>
          <a:p>
            <a:pPr marL="342900" marR="0" lvl="0" indent="-3429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1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</a:t>
            </a: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You</a:t>
            </a:r>
            <a:r>
              <a:rPr lang="en-US" sz="2400" b="0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 viewed as a better leader, better collaborator, more trustworthy and more likeable</a:t>
            </a:r>
            <a:endParaRPr dirty="0"/>
          </a:p>
        </p:txBody>
      </p:sp>
      <p:sp>
        <p:nvSpPr>
          <p:cNvPr id="223" name="Google Shape;223;p27"/>
          <p:cNvSpPr txBox="1"/>
          <p:nvPr/>
        </p:nvSpPr>
        <p:spPr>
          <a:xfrm>
            <a:off x="25400" y="836612"/>
            <a:ext cx="5726112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Everybody has a </a:t>
            </a:r>
            <a:r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</a:t>
            </a:r>
            <a:r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can get stereotyped – fight it.</a:t>
            </a:r>
            <a:endParaRPr/>
          </a:p>
        </p:txBody>
      </p:sp>
      <p:pic>
        <p:nvPicPr>
          <p:cNvPr id="224" name="Google Shape;22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72225" y="3213100"/>
            <a:ext cx="2511425" cy="348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333333">
              <a:alpha val="5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0" name="Google Shape;230;p28"/>
          <p:cNvSpPr txBox="1">
            <a:spLocks noGrp="1"/>
          </p:cNvSpPr>
          <p:nvPr>
            <p:ph type="title"/>
          </p:nvPr>
        </p:nvSpPr>
        <p:spPr>
          <a:xfrm>
            <a:off x="228600" y="76200"/>
            <a:ext cx="8229600" cy="51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Black"/>
              <a:buNone/>
            </a:pPr>
            <a:r>
              <a:rPr lang="en-US" sz="28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Tip #6 – Feature your HEADLINES!</a:t>
            </a:r>
            <a:endParaRPr/>
          </a:p>
        </p:txBody>
      </p:sp>
      <p:sp>
        <p:nvSpPr>
          <p:cNvPr id="231" name="Google Shape;231;p28"/>
          <p:cNvSpPr txBox="1"/>
          <p:nvPr/>
        </p:nvSpPr>
        <p:spPr>
          <a:xfrm>
            <a:off x="1050925" y="3994150"/>
            <a:ext cx="65690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2" name="Google Shape;232;p28"/>
          <p:cNvSpPr txBox="1"/>
          <p:nvPr/>
        </p:nvSpPr>
        <p:spPr>
          <a:xfrm>
            <a:off x="3870325" y="3613150"/>
            <a:ext cx="946150" cy="296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3" name="Google Shape;233;p28"/>
          <p:cNvSpPr txBox="1"/>
          <p:nvPr/>
        </p:nvSpPr>
        <p:spPr>
          <a:xfrm>
            <a:off x="1066800" y="1447800"/>
            <a:ext cx="723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4" name="Google Shape;234;p28"/>
          <p:cNvSpPr txBox="1"/>
          <p:nvPr/>
        </p:nvSpPr>
        <p:spPr>
          <a:xfrm>
            <a:off x="107950" y="838200"/>
            <a:ext cx="8567737" cy="267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gets you to the fabled </a:t>
            </a:r>
            <a:r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WOW</a:t>
            </a:r>
            <a:r>
              <a:rPr lang="en-US" sz="24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? Put it early in the structure!</a:t>
            </a:r>
            <a:endParaRPr/>
          </a:p>
          <a:p>
            <a: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Traction</a:t>
            </a:r>
            <a:endParaRPr/>
          </a:p>
          <a:p>
            <a: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Tech Prowess</a:t>
            </a:r>
            <a:endParaRPr/>
          </a:p>
          <a:p>
            <a: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Truly rock star team</a:t>
            </a:r>
            <a:endParaRPr/>
          </a:p>
          <a:p>
            <a: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Revenue</a:t>
            </a:r>
            <a:endParaRPr/>
          </a:p>
          <a:p>
            <a: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Endorsements (name dropping)</a:t>
            </a:r>
            <a:endParaRPr/>
          </a:p>
          <a:p>
            <a: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Media coverage</a:t>
            </a:r>
            <a:endParaRPr/>
          </a:p>
        </p:txBody>
      </p:sp>
      <p:pic>
        <p:nvPicPr>
          <p:cNvPr id="235" name="Google Shape;235;p28"/>
          <p:cNvPicPr preferRelativeResize="0"/>
          <p:nvPr/>
        </p:nvPicPr>
        <p:blipFill rotWithShape="1">
          <a:blip r:embed="rId3">
            <a:alphaModFix/>
          </a:blip>
          <a:srcRect b="16588"/>
          <a:stretch/>
        </p:blipFill>
        <p:spPr>
          <a:xfrm>
            <a:off x="5076825" y="1628775"/>
            <a:ext cx="1973262" cy="14398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8"/>
          <p:cNvPicPr preferRelativeResize="0"/>
          <p:nvPr/>
        </p:nvPicPr>
        <p:blipFill rotWithShape="1">
          <a:blip r:embed="rId4">
            <a:alphaModFix/>
          </a:blip>
          <a:srcRect l="9408" t="18841" r="9776" b="25070"/>
          <a:stretch/>
        </p:blipFill>
        <p:spPr>
          <a:xfrm>
            <a:off x="7380287" y="1412875"/>
            <a:ext cx="1520825" cy="1585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011862" y="4437062"/>
            <a:ext cx="1090612" cy="1198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8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051050" y="3644900"/>
            <a:ext cx="1489075" cy="1347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524750" y="4868862"/>
            <a:ext cx="1563687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50825" y="3573462"/>
            <a:ext cx="1260475" cy="120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8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3708400" y="3429000"/>
            <a:ext cx="1425575" cy="123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8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380287" y="3213100"/>
            <a:ext cx="1536700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8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5580062" y="3141662"/>
            <a:ext cx="1203325" cy="1036637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8"/>
          <p:cNvSpPr txBox="1"/>
          <p:nvPr/>
        </p:nvSpPr>
        <p:spPr>
          <a:xfrm>
            <a:off x="4421186" y="6044789"/>
            <a:ext cx="2284413" cy="460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lang="en-US" sz="3600" b="0" i="0" u="sng" dirty="0" err="1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2"/>
              </a:rPr>
              <a:t>KuhCoon</a:t>
            </a:r>
            <a:endParaRPr sz="3600" dirty="0"/>
          </a:p>
        </p:txBody>
      </p:sp>
      <p:sp>
        <p:nvSpPr>
          <p:cNvPr id="245" name="Google Shape;245;p28"/>
          <p:cNvSpPr txBox="1"/>
          <p:nvPr/>
        </p:nvSpPr>
        <p:spPr>
          <a:xfrm>
            <a:off x="323850" y="5084762"/>
            <a:ext cx="5903912" cy="831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lang="en-US" sz="24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IMPLICATION</a:t>
            </a: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b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you have none of these, GO GET SOME!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333333">
              <a:alpha val="5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1" name="Google Shape;251;p29"/>
          <p:cNvSpPr txBox="1">
            <a:spLocks noGrp="1"/>
          </p:cNvSpPr>
          <p:nvPr>
            <p:ph type="title"/>
          </p:nvPr>
        </p:nvSpPr>
        <p:spPr>
          <a:xfrm>
            <a:off x="228600" y="76200"/>
            <a:ext cx="8229600" cy="51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Black"/>
              <a:buNone/>
            </a:pPr>
            <a:r>
              <a:rPr lang="en-US" sz="28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Tip #7 – Get a </a:t>
            </a: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8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use case</a:t>
            </a: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  <p:sp>
        <p:nvSpPr>
          <p:cNvPr id="252" name="Google Shape;252;p29"/>
          <p:cNvSpPr txBox="1"/>
          <p:nvPr/>
        </p:nvSpPr>
        <p:spPr>
          <a:xfrm>
            <a:off x="1050925" y="3994150"/>
            <a:ext cx="65690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3" name="Google Shape;253;p29"/>
          <p:cNvSpPr txBox="1"/>
          <p:nvPr/>
        </p:nvSpPr>
        <p:spPr>
          <a:xfrm>
            <a:off x="3870325" y="3613150"/>
            <a:ext cx="16922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4" name="Google Shape;254;p29"/>
          <p:cNvSpPr txBox="1"/>
          <p:nvPr/>
        </p:nvSpPr>
        <p:spPr>
          <a:xfrm>
            <a:off x="250825" y="1447800"/>
            <a:ext cx="8054975" cy="323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Who, specifically, uses the product?</a:t>
            </a:r>
            <a:endParaRPr/>
          </a:p>
          <a:p>
            <a:pPr marL="457200" marR="0" lvl="1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 what concrete situation?</a:t>
            </a:r>
            <a:endParaRPr/>
          </a:p>
          <a:p>
            <a:pPr marL="457200" marR="0" lvl="1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what </a:t>
            </a: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modality</a:t>
            </a: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do they use it?</a:t>
            </a:r>
            <a:endParaRPr/>
          </a:p>
          <a:p>
            <a:pPr marL="457200" marR="0" lvl="1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easy and different is the experience?</a:t>
            </a:r>
            <a:endParaRPr/>
          </a:p>
          <a:p>
            <a:pPr marL="457200" marR="0" lvl="1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</a:t>
            </a: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the result?</a:t>
            </a:r>
            <a:endParaRPr/>
          </a:p>
          <a:p>
            <a:pPr marL="457200" marR="0" lvl="1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Who gets paid by whom?</a:t>
            </a:r>
            <a:endParaRPr/>
          </a:p>
        </p:txBody>
      </p:sp>
      <p:pic>
        <p:nvPicPr>
          <p:cNvPr id="255" name="Google Shape;255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27762" y="1557337"/>
            <a:ext cx="2555875" cy="136525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9"/>
          <p:cNvSpPr txBox="1"/>
          <p:nvPr/>
        </p:nvSpPr>
        <p:spPr>
          <a:xfrm>
            <a:off x="4931363" y="3937793"/>
            <a:ext cx="2927555" cy="851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3200" b="0" i="0" u="sng" strike="noStrike" cap="none" dirty="0" err="1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SuperHost</a:t>
            </a:r>
            <a:endParaRPr sz="3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0"/>
          <p:cNvSpPr txBox="1"/>
          <p:nvPr/>
        </p:nvSpPr>
        <p:spPr>
          <a:xfrm>
            <a:off x="0" y="-1"/>
            <a:ext cx="9144000" cy="550697"/>
          </a:xfrm>
          <a:prstGeom prst="rect">
            <a:avLst/>
          </a:prstGeom>
          <a:solidFill>
            <a:srgbClr val="333333">
              <a:alpha val="5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2" name="Google Shape;262;p30"/>
          <p:cNvSpPr txBox="1">
            <a:spLocks noGrp="1"/>
          </p:cNvSpPr>
          <p:nvPr>
            <p:ph type="title"/>
          </p:nvPr>
        </p:nvSpPr>
        <p:spPr>
          <a:xfrm>
            <a:off x="228600" y="76200"/>
            <a:ext cx="8229600" cy="37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Black"/>
              <a:buNone/>
            </a:pPr>
            <a:r>
              <a:rPr lang="en-US" sz="28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Tip #Bonus – Talk like a 12 year old!</a:t>
            </a:r>
            <a:endParaRPr/>
          </a:p>
        </p:txBody>
      </p:sp>
      <p:sp>
        <p:nvSpPr>
          <p:cNvPr id="263" name="Google Shape;263;p30"/>
          <p:cNvSpPr txBox="1"/>
          <p:nvPr/>
        </p:nvSpPr>
        <p:spPr>
          <a:xfrm>
            <a:off x="1066800" y="1196976"/>
            <a:ext cx="7239000" cy="460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 fallen and I can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’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get up!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marR="0" lvl="3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do Chicken Right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marR="0" lvl="3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Friendly Skies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marR="0" lvl="3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Think Different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marR="0" lvl="3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1000 songs in your pocket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1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Beware of: Buzzwords, Business speak, over qualification, too much detail, 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etc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-US" sz="2400" b="0" i="0" u="none" strike="noStrike" cap="none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etc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….</a:t>
            </a:r>
            <a:endParaRPr sz="3600" dirty="0"/>
          </a:p>
          <a:p>
            <a:pPr marL="457200" marR="0" lvl="1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64" name="Google Shape;264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387" y="1052512"/>
            <a:ext cx="2195512" cy="238520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04C650F-1A2C-4008-A919-71FEEA358EC6}"/>
              </a:ext>
            </a:extLst>
          </p:cNvPr>
          <p:cNvSpPr txBox="1"/>
          <p:nvPr/>
        </p:nvSpPr>
        <p:spPr>
          <a:xfrm>
            <a:off x="5683044" y="2245115"/>
            <a:ext cx="2939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dirty="0" err="1">
                <a:hlinkClick r:id="rId4"/>
              </a:rPr>
              <a:t>Sendwithus</a:t>
            </a:r>
            <a:endParaRPr lang="nl-NL" sz="3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1"/>
          <p:cNvSpPr txBox="1"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333333">
              <a:alpha val="5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0" name="Google Shape;270;p31"/>
          <p:cNvSpPr txBox="1">
            <a:spLocks noGrp="1"/>
          </p:cNvSpPr>
          <p:nvPr>
            <p:ph type="title"/>
          </p:nvPr>
        </p:nvSpPr>
        <p:spPr>
          <a:xfrm>
            <a:off x="228600" y="76200"/>
            <a:ext cx="8229600" cy="51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Black"/>
              <a:buNone/>
            </a:pPr>
            <a:r>
              <a:rPr lang="en-US" sz="28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Tip #Bonus – Master body language</a:t>
            </a:r>
            <a:endParaRPr/>
          </a:p>
        </p:txBody>
      </p:sp>
      <p:sp>
        <p:nvSpPr>
          <p:cNvPr id="271" name="Google Shape;271;p31"/>
          <p:cNvSpPr txBox="1"/>
          <p:nvPr/>
        </p:nvSpPr>
        <p:spPr>
          <a:xfrm>
            <a:off x="2217302" y="5931206"/>
            <a:ext cx="4345858" cy="691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None/>
            </a:pPr>
            <a:r>
              <a:rPr lang="en-US" sz="3600" b="0" i="0" u="sng" strike="noStrike" cap="none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Body language</a:t>
            </a:r>
            <a:r>
              <a:rPr lang="en-US" sz="3600" b="0" i="0" u="none" strike="noStrike" cap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3600" dirty="0"/>
          </a:p>
        </p:txBody>
      </p:sp>
      <p:pic>
        <p:nvPicPr>
          <p:cNvPr id="272" name="Google Shape;272;p31"/>
          <p:cNvPicPr preferRelativeResize="0"/>
          <p:nvPr/>
        </p:nvPicPr>
        <p:blipFill rotWithShape="1">
          <a:blip r:embed="rId4">
            <a:alphaModFix/>
          </a:blip>
          <a:srcRect l="9588" t="11415" r="10737" b="10960"/>
          <a:stretch/>
        </p:blipFill>
        <p:spPr>
          <a:xfrm>
            <a:off x="2124075" y="1484312"/>
            <a:ext cx="4532312" cy="441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476250"/>
            <a:ext cx="9144000" cy="5157787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719440" y="5805487"/>
            <a:ext cx="2082749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Disrupt or Die</a:t>
            </a:r>
            <a:endParaRPr dirty="0"/>
          </a:p>
        </p:txBody>
      </p:sp>
      <p:sp>
        <p:nvSpPr>
          <p:cNvPr id="4" name="Google Shape;80;p15">
            <a:extLst>
              <a:ext uri="{FF2B5EF4-FFF2-40B4-BE49-F238E27FC236}">
                <a16:creationId xmlns:a16="http://schemas.microsoft.com/office/drawing/2014/main" id="{B98C1C87-EC5F-46C9-A908-141D4A90894A}"/>
              </a:ext>
            </a:extLst>
          </p:cNvPr>
          <p:cNvSpPr txBox="1"/>
          <p:nvPr/>
        </p:nvSpPr>
        <p:spPr>
          <a:xfrm>
            <a:off x="5915789" y="5805487"/>
            <a:ext cx="2353140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sng" dirty="0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In the elevator ...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6"/>
          <p:cNvGrpSpPr/>
          <p:nvPr/>
        </p:nvGrpSpPr>
        <p:grpSpPr>
          <a:xfrm>
            <a:off x="0" y="1143000"/>
            <a:ext cx="9144000" cy="4572000"/>
            <a:chOff x="0" y="1142578"/>
            <a:chExt cx="9144000" cy="4572422"/>
          </a:xfrm>
        </p:grpSpPr>
        <p:pic>
          <p:nvPicPr>
            <p:cNvPr id="86" name="Google Shape;86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0" y="1143000"/>
              <a:ext cx="9144000" cy="45720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6"/>
            <p:cNvPicPr preferRelativeResize="0"/>
            <p:nvPr/>
          </p:nvPicPr>
          <p:blipFill rotWithShape="1">
            <a:blip r:embed="rId3">
              <a:alphaModFix/>
            </a:blip>
            <a:srcRect l="39588" r="55816"/>
            <a:stretch/>
          </p:blipFill>
          <p:spPr>
            <a:xfrm>
              <a:off x="3491880" y="1142578"/>
              <a:ext cx="5652120" cy="45720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179387" y="228600"/>
            <a:ext cx="8531994" cy="75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Verdana"/>
              <a:buNone/>
            </a:pPr>
            <a:r>
              <a:rPr lang="en-US" sz="3200" b="0" i="0" u="none" dirty="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You should have several pitches at hand</a:t>
            </a:r>
            <a:endParaRPr dirty="0"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635375" y="1484312"/>
            <a:ext cx="5508625" cy="374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742950" marR="0" lvl="1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–"/>
            </a:pPr>
            <a:r>
              <a:rPr lang="en-US"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 sentence</a:t>
            </a:r>
            <a:endParaRPr/>
          </a:p>
          <a:p>
            <a:pPr marL="1143000" marR="0" lvl="2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We’re like Tinder for travelling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–"/>
            </a:pPr>
            <a:r>
              <a:rPr lang="en-US"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3 sentences</a:t>
            </a:r>
            <a:endParaRPr/>
          </a:p>
          <a:p>
            <a:pPr marL="1143000" marR="0" lvl="2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Elevator pitch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–"/>
            </a:pPr>
            <a:r>
              <a:rPr lang="en-US"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 minute</a:t>
            </a:r>
            <a:endParaRPr/>
          </a:p>
          <a:p>
            <a:pPr marL="1143000" marR="0" lvl="2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Include achievements</a:t>
            </a:r>
            <a:endParaRPr/>
          </a:p>
          <a:p>
            <a:pPr marL="742950" marR="0" lvl="1" indent="-28575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Char char="–"/>
            </a:pPr>
            <a:r>
              <a:rPr lang="en-US" sz="24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10 minutes</a:t>
            </a:r>
            <a:endParaRPr/>
          </a:p>
          <a:p>
            <a:pPr marL="1143000" marR="0" lvl="2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Investor pitch</a:t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988800" y="3376612"/>
            <a:ext cx="2820987" cy="3481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95287" y="7100887"/>
            <a:ext cx="3257550" cy="325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CBD8E3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333333">
              <a:alpha val="5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228600" y="76200"/>
            <a:ext cx="8229600" cy="51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Black"/>
              <a:buNone/>
            </a:pPr>
            <a:r>
              <a:rPr lang="en-US" sz="28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Tip #1 – Know your audience</a:t>
            </a:r>
            <a:endParaRPr/>
          </a:p>
        </p:txBody>
      </p:sp>
      <p:sp>
        <p:nvSpPr>
          <p:cNvPr id="107" name="Google Shape;107;p18"/>
          <p:cNvSpPr txBox="1"/>
          <p:nvPr/>
        </p:nvSpPr>
        <p:spPr>
          <a:xfrm>
            <a:off x="1066800" y="1447800"/>
            <a:ext cx="723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3794125"/>
            <a:ext cx="2332037" cy="3063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6745597" y="5701191"/>
            <a:ext cx="1802904" cy="856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3600" b="0" dirty="0" err="1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U</a:t>
            </a:r>
            <a:r>
              <a:rPr lang="en-US" sz="3600" dirty="0" err="1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nb</a:t>
            </a:r>
            <a:r>
              <a:rPr lang="en-US" sz="3600" b="0" dirty="0" err="1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abel</a:t>
            </a:r>
            <a:endParaRPr sz="3600" dirty="0"/>
          </a:p>
        </p:txBody>
      </p:sp>
      <p:grpSp>
        <p:nvGrpSpPr>
          <p:cNvPr id="111" name="Google Shape;111;p18"/>
          <p:cNvGrpSpPr/>
          <p:nvPr/>
        </p:nvGrpSpPr>
        <p:grpSpPr>
          <a:xfrm>
            <a:off x="1258887" y="836612"/>
            <a:ext cx="6985000" cy="4941887"/>
            <a:chOff x="1763688" y="1556792"/>
            <a:chExt cx="6984776" cy="4941168"/>
          </a:xfrm>
        </p:grpSpPr>
        <p:sp>
          <p:nvSpPr>
            <p:cNvPr id="112" name="Google Shape;112;p18"/>
            <p:cNvSpPr/>
            <p:nvPr/>
          </p:nvSpPr>
          <p:spPr>
            <a:xfrm>
              <a:off x="2411760" y="1556792"/>
              <a:ext cx="6192688" cy="4941168"/>
            </a:xfrm>
            <a:prstGeom prst="ellipse">
              <a:avLst/>
            </a:prstGeom>
            <a:solidFill>
              <a:srgbClr val="767B8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3" name="Google Shape;113;p18"/>
            <p:cNvSpPr txBox="1"/>
            <p:nvPr/>
          </p:nvSpPr>
          <p:spPr>
            <a:xfrm>
              <a:off x="3275856" y="2132856"/>
              <a:ext cx="5472608" cy="36009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342900" marR="0" lvl="0" indent="-34290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Char char="•"/>
              </a:pPr>
              <a:r>
                <a:rPr lang="en-US" sz="24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There is strong competition</a:t>
              </a:r>
              <a:endParaRPr/>
            </a:p>
            <a:p>
              <a:pPr marL="342900" marR="0" lvl="0" indent="-342900" algn="l" rtl="0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Char char="•"/>
              </a:pPr>
              <a:r>
                <a:rPr lang="en-US" sz="24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Seen the idea before</a:t>
              </a:r>
              <a:endParaRPr/>
            </a:p>
            <a:p>
              <a:pPr marL="342900" marR="0" lvl="0" indent="-342900" algn="l" rtl="0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Char char="•"/>
              </a:pPr>
              <a:r>
                <a:rPr lang="en-US" sz="24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The market is </a:t>
              </a:r>
              <a:r>
                <a:rPr lang="en-US" sz="2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“</a:t>
              </a:r>
              <a:r>
                <a:rPr lang="en-US" sz="24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competent</a:t>
              </a:r>
              <a:r>
                <a:rPr lang="en-US" sz="2400" b="0" i="0" u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”</a:t>
              </a:r>
              <a:r>
                <a:rPr lang="en-US" sz="24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at finding new ideas already</a:t>
              </a:r>
              <a:endParaRPr/>
            </a:p>
            <a:p>
              <a:pPr marL="342900" marR="0" lvl="0" indent="-342900" algn="l" rtl="0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Char char="•"/>
              </a:pPr>
              <a:r>
                <a:rPr lang="en-US" sz="24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You do not have magical abilities</a:t>
              </a:r>
              <a:endParaRPr/>
            </a:p>
            <a:p>
              <a:pPr marL="342900" marR="0" lvl="0" indent="-342900" algn="l" rtl="0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Char char="•"/>
              </a:pPr>
              <a:r>
                <a:rPr lang="en-US" sz="24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Odds of success about 100 to 1</a:t>
              </a:r>
              <a:endParaRPr/>
            </a:p>
            <a:p>
              <a:pPr marL="342900" marR="0" lvl="0" indent="-342900" algn="l" rtl="0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Char char="•"/>
              </a:pPr>
              <a:r>
                <a:rPr lang="en-US" sz="2400" b="0" i="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Adoption is highly questionable</a:t>
              </a:r>
              <a:endParaRPr/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1763688" y="4221088"/>
              <a:ext cx="360040" cy="360040"/>
            </a:xfrm>
            <a:prstGeom prst="ellipse">
              <a:avLst/>
            </a:prstGeom>
            <a:solidFill>
              <a:srgbClr val="767B8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15" name="Google Shape;115;p18"/>
            <p:cNvSpPr/>
            <p:nvPr/>
          </p:nvSpPr>
          <p:spPr>
            <a:xfrm>
              <a:off x="1979712" y="3861048"/>
              <a:ext cx="648072" cy="648072"/>
            </a:xfrm>
            <a:prstGeom prst="ellipse">
              <a:avLst/>
            </a:prstGeom>
            <a:solidFill>
              <a:srgbClr val="767B8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116" name="Google Shape;116;p18"/>
          <p:cNvSpPr txBox="1"/>
          <p:nvPr/>
        </p:nvSpPr>
        <p:spPr>
          <a:xfrm>
            <a:off x="107950" y="836612"/>
            <a:ext cx="2414587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Get in their minds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0"/>
          <p:cNvPicPr preferRelativeResize="0"/>
          <p:nvPr/>
        </p:nvPicPr>
        <p:blipFill rotWithShape="1">
          <a:blip r:embed="rId3">
            <a:alphaModFix/>
          </a:blip>
          <a:srcRect l="11192"/>
          <a:stretch/>
        </p:blipFill>
        <p:spPr>
          <a:xfrm rot="10800000" flipH="1">
            <a:off x="0" y="765175"/>
            <a:ext cx="3146425" cy="229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0"/>
          <p:cNvSpPr txBox="1"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333333">
              <a:alpha val="5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228600" y="76200"/>
            <a:ext cx="8229600" cy="51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Black"/>
              <a:buNone/>
            </a:pPr>
            <a:r>
              <a:rPr lang="en-US" sz="2800" b="0" i="0" u="none" dirty="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Tip #2 – Design the structure</a:t>
            </a:r>
            <a:endParaRPr dirty="0"/>
          </a:p>
        </p:txBody>
      </p:sp>
      <p:sp>
        <p:nvSpPr>
          <p:cNvPr id="135" name="Google Shape;135;p20"/>
          <p:cNvSpPr txBox="1"/>
          <p:nvPr/>
        </p:nvSpPr>
        <p:spPr>
          <a:xfrm>
            <a:off x="1050925" y="3994150"/>
            <a:ext cx="65690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20"/>
          <p:cNvSpPr txBox="1"/>
          <p:nvPr/>
        </p:nvSpPr>
        <p:spPr>
          <a:xfrm>
            <a:off x="3870325" y="3613150"/>
            <a:ext cx="16922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7" name="Google Shape;137;p20"/>
          <p:cNvSpPr txBox="1"/>
          <p:nvPr/>
        </p:nvSpPr>
        <p:spPr>
          <a:xfrm>
            <a:off x="1066800" y="1447800"/>
            <a:ext cx="723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8" name="Google Shape;138;p20"/>
          <p:cNvSpPr txBox="1"/>
          <p:nvPr/>
        </p:nvSpPr>
        <p:spPr>
          <a:xfrm>
            <a:off x="250825" y="3860800"/>
            <a:ext cx="8351837" cy="2678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Pitching is NOT for “Cowboys”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Good Structure creates understanding and positive emotion.</a:t>
            </a:r>
            <a:endParaRPr dirty="0"/>
          </a:p>
          <a:p>
            <a: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Failed structure creates frustration, resentment, rejection.</a:t>
            </a:r>
            <a:endParaRPr dirty="0"/>
          </a:p>
          <a:p>
            <a: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Structure embodies your story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0"/>
          <p:cNvSpPr txBox="1"/>
          <p:nvPr/>
        </p:nvSpPr>
        <p:spPr>
          <a:xfrm>
            <a:off x="1584325" y="969962"/>
            <a:ext cx="4587875" cy="33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20"/>
          <p:cNvSpPr txBox="1"/>
          <p:nvPr/>
        </p:nvSpPr>
        <p:spPr>
          <a:xfrm>
            <a:off x="2987675" y="981075"/>
            <a:ext cx="5616575" cy="3046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Knowing the structure is THE METHOD to achieve reliable results!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Examples</a:t>
            </a:r>
            <a:endParaRPr/>
          </a:p>
          <a:p>
            <a:pPr marL="0" marR="0" lvl="0" indent="-1524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Movies: A script is structure</a:t>
            </a:r>
            <a:endParaRPr/>
          </a:p>
          <a:p>
            <a:pPr marL="0" marR="0" lvl="0" indent="-1524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 typical News Story</a:t>
            </a:r>
            <a:endParaRPr/>
          </a:p>
          <a:p>
            <a:pPr marL="0" marR="0" lvl="0" indent="-1524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Your Pitch!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333333">
              <a:alpha val="5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228600" y="76200"/>
            <a:ext cx="8229600" cy="51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Black"/>
              <a:buNone/>
            </a:pPr>
            <a:r>
              <a:rPr lang="en-US" sz="28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Tip #2 – Design the structure</a:t>
            </a:r>
            <a:endParaRPr/>
          </a:p>
        </p:txBody>
      </p:sp>
      <p:sp>
        <p:nvSpPr>
          <p:cNvPr id="147" name="Google Shape;147;p21"/>
          <p:cNvSpPr/>
          <p:nvPr/>
        </p:nvSpPr>
        <p:spPr>
          <a:xfrm>
            <a:off x="6227762" y="4149725"/>
            <a:ext cx="2041525" cy="1016000"/>
          </a:xfrm>
          <a:prstGeom prst="wedgeRoundRectCallout">
            <a:avLst>
              <a:gd name="adj1" fmla="val -25736"/>
              <a:gd name="adj2" fmla="val -7536"/>
              <a:gd name="adj3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Secret sauce</a:t>
            </a:r>
            <a:r>
              <a:rPr lang="en-US" sz="2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(like nobody else)</a:t>
            </a:r>
            <a:endParaRPr/>
          </a:p>
        </p:txBody>
      </p:sp>
      <p:sp>
        <p:nvSpPr>
          <p:cNvPr id="148" name="Google Shape;148;p21"/>
          <p:cNvSpPr txBox="1"/>
          <p:nvPr/>
        </p:nvSpPr>
        <p:spPr>
          <a:xfrm>
            <a:off x="4351337" y="3314700"/>
            <a:ext cx="1971675" cy="338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1084262" y="692150"/>
            <a:ext cx="8434387" cy="400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21"/>
          <p:cNvSpPr txBox="1"/>
          <p:nvPr/>
        </p:nvSpPr>
        <p:spPr>
          <a:xfrm>
            <a:off x="2627312" y="1916112"/>
            <a:ext cx="4279900" cy="4087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Overview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Problem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Solution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Market and </a:t>
            </a:r>
            <a:b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 to get it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Business Model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-1524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Char char="•"/>
            </a:pPr>
            <a:r>
              <a:rPr lang="en-US" sz="24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Ask</a:t>
            </a:r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6300787" y="995362"/>
            <a:ext cx="2041525" cy="923925"/>
          </a:xfrm>
          <a:prstGeom prst="wedgeRoundRectCallout">
            <a:avLst>
              <a:gd name="adj1" fmla="val -24133"/>
              <a:gd name="adj2" fmla="val 37270"/>
              <a:gd name="adj3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Insert Headlines Here!</a:t>
            </a:r>
            <a:endParaRPr/>
          </a:p>
        </p:txBody>
      </p:sp>
      <p:sp>
        <p:nvSpPr>
          <p:cNvPr id="152" name="Google Shape;152;p21"/>
          <p:cNvSpPr/>
          <p:nvPr/>
        </p:nvSpPr>
        <p:spPr>
          <a:xfrm>
            <a:off x="6227762" y="2219325"/>
            <a:ext cx="2627312" cy="1728787"/>
          </a:xfrm>
          <a:prstGeom prst="wedgeRoundRectCallout">
            <a:avLst>
              <a:gd name="adj1" fmla="val -20284"/>
              <a:gd name="adj2" fmla="val 11107"/>
              <a:gd name="adj3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Tell of </a:t>
            </a:r>
            <a:r>
              <a:rPr lang="en-US" sz="2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old failed solutions</a:t>
            </a:r>
            <a:r>
              <a:rPr lang="en-US" sz="20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transition to your discovery of the REAL solution.</a:t>
            </a: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1979612" y="1700212"/>
            <a:ext cx="444500" cy="4338637"/>
          </a:xfrm>
          <a:prstGeom prst="downArrow">
            <a:avLst>
              <a:gd name="adj1" fmla="val 164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4" name="Google Shape;154;p21"/>
          <p:cNvSpPr txBox="1"/>
          <p:nvPr/>
        </p:nvSpPr>
        <p:spPr>
          <a:xfrm>
            <a:off x="107950" y="995362"/>
            <a:ext cx="1774825" cy="5734050"/>
          </a:xfrm>
          <a:prstGeom prst="rect">
            <a:avLst/>
          </a:prstGeom>
          <a:solidFill>
            <a:srgbClr val="80808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Notice! The embedded story:</a:t>
            </a:r>
            <a:endParaRPr/>
          </a:p>
          <a:p>
            <a:pPr marL="0" marR="0" lvl="0" indent="-1270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setting</a:t>
            </a:r>
            <a:endParaRPr/>
          </a:p>
          <a:p>
            <a:pPr marL="0" marR="0" lvl="0" indent="-1270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conflict</a:t>
            </a:r>
            <a:endParaRPr/>
          </a:p>
          <a:p>
            <a:pPr marL="0" marR="0" lvl="0" indent="-1270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struggle</a:t>
            </a:r>
            <a:endParaRPr/>
          </a:p>
          <a:p>
            <a:pPr marL="0" marR="0" lvl="0" indent="-1270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victory</a:t>
            </a:r>
            <a:endParaRPr/>
          </a:p>
          <a:p>
            <a:pPr marL="0" marR="0" lvl="0" indent="-12700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•"/>
            </a:pP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Happily every after</a:t>
            </a:r>
            <a:endParaRPr/>
          </a:p>
          <a:p>
            <a:pPr marL="0" marR="0" lvl="0" indent="0" algn="l" rtl="0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None/>
            </a:pPr>
            <a:r>
              <a:rPr lang="en-US" sz="20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(creates good emotion)</a:t>
            </a:r>
            <a:endParaRPr/>
          </a:p>
        </p:txBody>
      </p:sp>
      <p:sp>
        <p:nvSpPr>
          <p:cNvPr id="155" name="Google Shape;155;p21"/>
          <p:cNvSpPr txBox="1"/>
          <p:nvPr/>
        </p:nvSpPr>
        <p:spPr>
          <a:xfrm>
            <a:off x="4871883" y="5616472"/>
            <a:ext cx="1528916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lang="en-US" sz="2400" b="0" i="0" u="sng" dirty="0" err="1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HigherMe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333333">
              <a:alpha val="5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24"/>
          <p:cNvSpPr txBox="1">
            <a:spLocks noGrp="1"/>
          </p:cNvSpPr>
          <p:nvPr>
            <p:ph type="title"/>
          </p:nvPr>
        </p:nvSpPr>
        <p:spPr>
          <a:xfrm>
            <a:off x="228600" y="76200"/>
            <a:ext cx="8229600" cy="51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Black"/>
              <a:buNone/>
            </a:pPr>
            <a:r>
              <a:rPr lang="en-US" sz="28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Tip #3 – Tell a story</a:t>
            </a:r>
            <a:endParaRPr/>
          </a:p>
        </p:txBody>
      </p:sp>
      <p:sp>
        <p:nvSpPr>
          <p:cNvPr id="184" name="Google Shape;184;p24"/>
          <p:cNvSpPr txBox="1"/>
          <p:nvPr/>
        </p:nvSpPr>
        <p:spPr>
          <a:xfrm>
            <a:off x="1050925" y="3994150"/>
            <a:ext cx="65690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3870325" y="3613150"/>
            <a:ext cx="16922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1066800" y="1447800"/>
            <a:ext cx="723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24"/>
          <p:cNvSpPr txBox="1"/>
          <p:nvPr/>
        </p:nvSpPr>
        <p:spPr>
          <a:xfrm>
            <a:off x="2286000" y="1143000"/>
            <a:ext cx="457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539750" y="908050"/>
            <a:ext cx="8280400" cy="6556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8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 Key leverage points</a:t>
            </a:r>
            <a:b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- Your inspiration to solve </a:t>
            </a:r>
            <a:b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- Your solution discovery</a:t>
            </a:r>
            <a:b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- Your traction triumph</a:t>
            </a:r>
            <a:b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- Your gritty problem solving tactics</a:t>
            </a:r>
            <a:endParaRPr/>
          </a:p>
          <a:p>
            <a:pPr marL="0" marR="0" lvl="0" indent="-177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 some </a:t>
            </a: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actualities</a:t>
            </a:r>
            <a:r>
              <a:rPr lang="en-US" sz="28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instead of fictions</a:t>
            </a:r>
            <a:endParaRPr/>
          </a:p>
          <a:p>
            <a:pPr marL="0" marR="0" lvl="0" indent="-177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3 images in every story: problem appears, conflict ensues (the fight), victory image of happiness</a:t>
            </a:r>
            <a:endParaRPr/>
          </a:p>
          <a:p>
            <a:pPr marL="0" marR="0" lvl="0" indent="-1778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imes New Roman"/>
              <a:buChar char="•"/>
            </a:pP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8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ALWAYS</a:t>
            </a: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</a:t>
            </a:r>
            <a:b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Put the story in context </a:t>
            </a:r>
            <a:b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explaining the meaning </a:t>
            </a:r>
            <a:b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8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the pitch.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219700" y="4941887"/>
            <a:ext cx="4038600" cy="201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333333">
              <a:alpha val="5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5" name="Google Shape;195;p25"/>
          <p:cNvSpPr txBox="1">
            <a:spLocks noGrp="1"/>
          </p:cNvSpPr>
          <p:nvPr>
            <p:ph type="title"/>
          </p:nvPr>
        </p:nvSpPr>
        <p:spPr>
          <a:xfrm>
            <a:off x="228600" y="76200"/>
            <a:ext cx="8229600" cy="51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Black"/>
              <a:buNone/>
            </a:pPr>
            <a:r>
              <a:rPr lang="en-US" sz="28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Tip #3 – Tell a story</a:t>
            </a:r>
            <a:endParaRPr/>
          </a:p>
        </p:txBody>
      </p:sp>
      <p:pic>
        <p:nvPicPr>
          <p:cNvPr id="196" name="Google Shape;196;p25"/>
          <p:cNvPicPr preferRelativeResize="0"/>
          <p:nvPr/>
        </p:nvPicPr>
        <p:blipFill rotWithShape="1">
          <a:blip r:embed="rId3">
            <a:alphaModFix/>
          </a:blip>
          <a:srcRect l="8345" t="20599" r="3846" b="11141"/>
          <a:stretch/>
        </p:blipFill>
        <p:spPr>
          <a:xfrm>
            <a:off x="1270000" y="765175"/>
            <a:ext cx="7839075" cy="609282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5"/>
          <p:cNvSpPr txBox="1"/>
          <p:nvPr/>
        </p:nvSpPr>
        <p:spPr>
          <a:xfrm>
            <a:off x="0" y="836612"/>
            <a:ext cx="3360737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Lato Black"/>
              <a:buNone/>
            </a:pPr>
            <a:r>
              <a:rPr lang="en-US" sz="24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The audience’s journey</a:t>
            </a:r>
            <a:endParaRPr/>
          </a:p>
        </p:txBody>
      </p:sp>
      <p:pic>
        <p:nvPicPr>
          <p:cNvPr id="198" name="Google Shape;198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387" y="5084762"/>
            <a:ext cx="1566862" cy="159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 txBox="1"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rgbClr val="333333">
              <a:alpha val="5372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title"/>
          </p:nvPr>
        </p:nvSpPr>
        <p:spPr>
          <a:xfrm>
            <a:off x="457200" y="76200"/>
            <a:ext cx="8229600" cy="519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 Black"/>
              <a:buNone/>
            </a:pPr>
            <a:r>
              <a:rPr lang="en-US" sz="2800" b="0" i="0" u="none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rPr>
              <a:t>Tip #4 – Prove the hypothesis?</a:t>
            </a:r>
            <a:endParaRPr/>
          </a:p>
        </p:txBody>
      </p:sp>
      <p:sp>
        <p:nvSpPr>
          <p:cNvPr id="205" name="Google Shape;205;p26"/>
          <p:cNvSpPr txBox="1"/>
          <p:nvPr/>
        </p:nvSpPr>
        <p:spPr>
          <a:xfrm>
            <a:off x="1050925" y="3994150"/>
            <a:ext cx="65690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26"/>
          <p:cNvSpPr txBox="1"/>
          <p:nvPr/>
        </p:nvSpPr>
        <p:spPr>
          <a:xfrm>
            <a:off x="3870325" y="3613150"/>
            <a:ext cx="1692275" cy="366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6"/>
          <p:cNvSpPr txBox="1"/>
          <p:nvPr/>
        </p:nvSpPr>
        <p:spPr>
          <a:xfrm>
            <a:off x="1066800" y="1447800"/>
            <a:ext cx="7239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6"/>
          <p:cNvSpPr txBox="1"/>
          <p:nvPr/>
        </p:nvSpPr>
        <p:spPr>
          <a:xfrm>
            <a:off x="539750" y="1773237"/>
            <a:ext cx="9072562" cy="1568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Times New Roman"/>
              <a:buNone/>
            </a:pPr>
            <a:r>
              <a:rPr lang="en-US" sz="3200" b="0" i="0" u="non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product                                 its price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Times New Roman"/>
              <a:buNone/>
            </a:pPr>
            <a:r>
              <a:rPr lang="en-US" sz="3200" b="0" i="0" u="non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plan                                  your effort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200"/>
              <a:buFont typeface="Times New Roman"/>
              <a:buNone/>
            </a:pPr>
            <a:r>
              <a:rPr lang="en-US" sz="3200" b="0" i="0" u="none">
                <a:solidFill>
                  <a:srgbClr val="7F7F7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…                                          …</a:t>
            </a:r>
            <a:endParaRPr/>
          </a:p>
        </p:txBody>
      </p:sp>
      <p:sp>
        <p:nvSpPr>
          <p:cNvPr id="209" name="Google Shape;209;p26"/>
          <p:cNvSpPr txBox="1"/>
          <p:nvPr/>
        </p:nvSpPr>
        <p:spPr>
          <a:xfrm>
            <a:off x="2268537" y="3500437"/>
            <a:ext cx="5197475" cy="3030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rPr lang="en-US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Business Model +</a:t>
            </a:r>
            <a:endParaRPr/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3200"/>
              <a:buFont typeface="Times New Roman"/>
              <a:buNone/>
            </a:pPr>
            <a:r>
              <a:rPr lang="en-US" sz="32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Evidence: </a:t>
            </a:r>
            <a:r>
              <a:rPr lang="en-US" sz="3200" b="0" i="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Market</a:t>
            </a:r>
            <a:endParaRPr/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3200"/>
              <a:buFont typeface="Times New Roman"/>
              <a:buNone/>
            </a:pPr>
            <a:r>
              <a:rPr lang="en-US" sz="32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Evidence: </a:t>
            </a:r>
            <a:r>
              <a:rPr lang="en-US" sz="3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</a:t>
            </a:r>
            <a:endParaRPr/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3200"/>
              <a:buFont typeface="Times New Roman"/>
              <a:buNone/>
            </a:pPr>
            <a:r>
              <a:rPr lang="en-US" sz="32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Evidence: </a:t>
            </a:r>
            <a:r>
              <a:rPr lang="en-US" sz="3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</a:t>
            </a:r>
            <a:endParaRPr/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Pts val="3200"/>
              <a:buFont typeface="Times New Roman"/>
              <a:buNone/>
            </a:pPr>
            <a:r>
              <a:rPr lang="en-US" sz="3200" b="0" i="0" u="none">
                <a:solidFill>
                  <a:srgbClr val="FF66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Evidence: </a:t>
            </a:r>
            <a:r>
              <a:rPr lang="en-US" sz="3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Traction</a:t>
            </a:r>
            <a:endParaRPr/>
          </a:p>
        </p:txBody>
      </p:sp>
      <p:cxnSp>
        <p:nvCxnSpPr>
          <p:cNvPr id="210" name="Google Shape;210;p26"/>
          <p:cNvCxnSpPr/>
          <p:nvPr/>
        </p:nvCxnSpPr>
        <p:spPr>
          <a:xfrm>
            <a:off x="2700337" y="620712"/>
            <a:ext cx="1066800" cy="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solid"/>
            <a:miter lim="800000"/>
            <a:headEnd type="none" w="med" len="med"/>
            <a:tailEnd type="none" w="med" len="med"/>
          </a:ln>
        </p:spPr>
      </p:cxnSp>
      <p:sp>
        <p:nvSpPr>
          <p:cNvPr id="211" name="Google Shape;211;p26"/>
          <p:cNvSpPr txBox="1"/>
          <p:nvPr/>
        </p:nvSpPr>
        <p:spPr>
          <a:xfrm>
            <a:off x="4573587" y="765175"/>
            <a:ext cx="4572000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None/>
            </a:pPr>
            <a:r>
              <a:rPr lang="en-US" sz="2400" b="0" i="1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Unspoken hypothesis of every pitch</a:t>
            </a:r>
            <a:endParaRPr/>
          </a:p>
        </p:txBody>
      </p:sp>
      <p:sp>
        <p:nvSpPr>
          <p:cNvPr id="212" name="Google Shape;212;p26"/>
          <p:cNvSpPr txBox="1"/>
          <p:nvPr/>
        </p:nvSpPr>
        <p:spPr>
          <a:xfrm>
            <a:off x="468312" y="1268412"/>
            <a:ext cx="8280400" cy="58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None/>
            </a:pPr>
            <a:r>
              <a:rPr lang="en-US" sz="3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</a:t>
            </a:r>
            <a:r>
              <a:rPr lang="en-US" sz="3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</a:t>
            </a:r>
            <a:r>
              <a:rPr lang="en-US" sz="3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business opportunity </a:t>
            </a:r>
            <a:r>
              <a:rPr lang="en-US" sz="3200" b="1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justifies</a:t>
            </a:r>
            <a:r>
              <a:rPr lang="en-US" sz="3200" b="0" i="0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investment”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Universiteit Utrecht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99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CAFF"/>
      </a:accent5>
      <a:accent6>
        <a:srgbClr val="2D2DB9"/>
      </a:accent6>
      <a:hlink>
        <a:srgbClr val="CC00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Universiteit Utrecht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99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CAFF"/>
      </a:accent5>
      <a:accent6>
        <a:srgbClr val="2D2DB9"/>
      </a:accent6>
      <a:hlink>
        <a:srgbClr val="CC00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645</Words>
  <Application>Microsoft Office PowerPoint</Application>
  <PresentationFormat>On-screen Show (4:3)</PresentationFormat>
  <Paragraphs>117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Book Antiqua</vt:lpstr>
      <vt:lpstr>Verdana</vt:lpstr>
      <vt:lpstr>Times New Roman</vt:lpstr>
      <vt:lpstr>Arial</vt:lpstr>
      <vt:lpstr>Noto Sans Symbols</vt:lpstr>
      <vt:lpstr>Lato Black</vt:lpstr>
      <vt:lpstr>Universiteit Utrecht</vt:lpstr>
      <vt:lpstr>1_Universiteit Utrecht</vt:lpstr>
      <vt:lpstr>Pitching</vt:lpstr>
      <vt:lpstr>PowerPoint Presentation</vt:lpstr>
      <vt:lpstr>You should have several pitches at hand</vt:lpstr>
      <vt:lpstr>Tip #1 – Know your audience</vt:lpstr>
      <vt:lpstr>Tip #2 – Design the structure</vt:lpstr>
      <vt:lpstr>Tip #2 – Design the structure</vt:lpstr>
      <vt:lpstr>Tip #3 – Tell a story</vt:lpstr>
      <vt:lpstr>Tip #3 – Tell a story</vt:lpstr>
      <vt:lpstr>Tip #4 – Prove the hypothesis?</vt:lpstr>
      <vt:lpstr>Tip #5 – Break habits and mix it up</vt:lpstr>
      <vt:lpstr>Tip #6 – Feature your HEADLINES!</vt:lpstr>
      <vt:lpstr>Tip #7 – Get a “use case”</vt:lpstr>
      <vt:lpstr>Tip #Bonus – Talk like a 12 year old!</vt:lpstr>
      <vt:lpstr>Tip #Bonus – Master body language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Pitching</dc:title>
  <dc:creator>Lykourentzou, I. (Ioanna)</dc:creator>
  <cp:lastModifiedBy>Wagenaar, G. (Gerard)</cp:lastModifiedBy>
  <cp:revision>9</cp:revision>
  <dcterms:modified xsi:type="dcterms:W3CDTF">2021-02-16T14:54:40Z</dcterms:modified>
</cp:coreProperties>
</file>